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44" r:id="rId3"/>
    <p:sldMasterId id="2147483756" r:id="rId4"/>
    <p:sldMasterId id="2147483768" r:id="rId5"/>
    <p:sldMasterId id="2147483780" r:id="rId6"/>
    <p:sldMasterId id="2147483792" r:id="rId7"/>
    <p:sldMasterId id="2147483804" r:id="rId8"/>
    <p:sldMasterId id="2147483816" r:id="rId9"/>
  </p:sldMasterIdLst>
  <p:notesMasterIdLst>
    <p:notesMasterId r:id="rId27"/>
  </p:notesMasterIdLst>
  <p:sldIdLst>
    <p:sldId id="310" r:id="rId10"/>
    <p:sldId id="289" r:id="rId11"/>
    <p:sldId id="314" r:id="rId12"/>
    <p:sldId id="290" r:id="rId13"/>
    <p:sldId id="311" r:id="rId14"/>
    <p:sldId id="312" r:id="rId15"/>
    <p:sldId id="276" r:id="rId16"/>
    <p:sldId id="313" r:id="rId17"/>
    <p:sldId id="301" r:id="rId18"/>
    <p:sldId id="315" r:id="rId19"/>
    <p:sldId id="305" r:id="rId20"/>
    <p:sldId id="306" r:id="rId21"/>
    <p:sldId id="307" r:id="rId22"/>
    <p:sldId id="302" r:id="rId23"/>
    <p:sldId id="303" r:id="rId24"/>
    <p:sldId id="299" r:id="rId25"/>
    <p:sldId id="30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343" autoAdjust="0"/>
  </p:normalViewPr>
  <p:slideViewPr>
    <p:cSldViewPr snapToGrid="0">
      <p:cViewPr varScale="1">
        <p:scale>
          <a:sx n="109" d="100"/>
          <a:sy n="109" d="100"/>
        </p:scale>
        <p:origin x="672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67893-52F8-4661-94C8-539E3C8C2FBE}" type="datetimeFigureOut">
              <a:rPr lang="ru-RU" smtClean="0"/>
              <a:t>чт 12.03.20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8098E-3D5E-4DF1-89C5-657C4B4CD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9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6D8B46-49D3-440C-9204-C572BAA6583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5922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03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16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13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218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5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21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58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18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835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32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45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430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54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50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33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61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76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652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18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6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543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0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190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98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18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791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8999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850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70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0298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242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35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60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5281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863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617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8493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320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6222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137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672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94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448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1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329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690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5039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246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7924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7032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2058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749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435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3173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1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1881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90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3718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9704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708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18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623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303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478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3013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8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46224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479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585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129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452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829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78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508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955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82938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97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2803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186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3483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621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79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2712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7721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1897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0851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869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20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7117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519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9187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96527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814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619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85264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55871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8207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2912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5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/>
              <a:pPr/>
              <a:t>чт 12.03.20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60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226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0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7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5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18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2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0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A438-E7CC-45E4-8AFE-C99C531DB4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чт 12.03.20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0C231-92EB-400F-9A8A-38C7CADFEA0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1053" y="1351508"/>
            <a:ext cx="94098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ВЗАЄМОДІЯ ПОЛІЦІЇ  ТА ГРОМАДИ</a:t>
            </a:r>
          </a:p>
          <a:p>
            <a:pPr algn="ctr"/>
            <a:r>
              <a:rPr lang="uk-UA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COMMUNITY POLICING)</a:t>
            </a:r>
            <a:endParaRPr lang="uk-UA" sz="6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30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2764" y="2806"/>
            <a:ext cx="806646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Особовий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склад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управління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патрульної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поліції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місті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Києві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Департаменту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патрульної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поліції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5552" y="1679331"/>
            <a:ext cx="6164254" cy="5345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Апарат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(штаб, 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чергова </a:t>
            </a: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частина, адміністративна практика, відділ кадрів, відділ організації дорожнього руху, відділ спеціальних заходів, відділ </a:t>
            </a:r>
            <a:r>
              <a:rPr kumimoji="0" lang="uk-UA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зв'язків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 </a:t>
            </a: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громадськістю, ТОР (тактико-оперативного реагування), кавалерія</a:t>
            </a: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 інші)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полка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полк (правий берег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), вул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Народного ополчення, 9 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полк (лівий берег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), вул</a:t>
            </a:r>
            <a:r>
              <a:rPr kumimoji="0" lang="uk-UA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Лобачевського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23а</a:t>
            </a:r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9" name="Picture 3" descr="D:\документи\ВЗГ\Patch_of_Kiev_Patrol_Police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219" y="2003354"/>
            <a:ext cx="3523227" cy="423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7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2764" y="2806"/>
            <a:ext cx="806646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Києві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Департаменту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endParaRPr lang="en-US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8965" y="876118"/>
            <a:ext cx="60906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 err="1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 межах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повноважень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у сферах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прав і свобод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протидії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підтримання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публічної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і порядку,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дорожнього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Запобігання кримінальним, адміністративним правопорушенням, попередження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виявлення та припинення кримінальних та адміністративних правопорушень, випадків насильства у сім</a:t>
            </a:r>
            <a:r>
              <a:rPr lang="uk-UA" sz="24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ї, а також виявлення причин і умов, що </a:t>
            </a:r>
            <a:r>
              <a:rPr lang="uk-UA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сприяють їх учиненню;</a:t>
            </a:r>
            <a:endParaRPr lang="ru-RU" sz="2400" dirty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документи\ВЗГ\Patch_of_Kiev_Patrol_Poli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93" y="1413559"/>
            <a:ext cx="3523227" cy="423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2764" y="2806"/>
            <a:ext cx="806646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Києві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Департаменту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endParaRPr lang="en-US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8965" y="876118"/>
            <a:ext cx="6064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співпраця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у межах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повноважень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органами (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підрозділами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Міністерства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внутрішніх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справ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органами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органами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громадськими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організаціями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підтриманняпублічної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і порядку,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дорожнього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прав та свобод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протидії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документи\ВЗГ\Patch_of_Kiev_Patrol_Poli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837" y="1413557"/>
            <a:ext cx="3523227" cy="423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5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62764" y="2806"/>
            <a:ext cx="806646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Києві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Департаменту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патрульної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endParaRPr lang="en-US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8965" y="1185211"/>
            <a:ext cx="6064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uk-UA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регулювання дорожнього руху та здійснення контролю за дотриманням ПДР його учасниками 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та за правомірністю експлуатації ТЗ на вулично-дорожній мережі, організація контролю за </a:t>
            </a:r>
            <a:r>
              <a:rPr lang="uk-UA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додерженням</a:t>
            </a:r>
            <a:r>
              <a:rPr lang="uk-UA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законів, інших нормативно-правових актів з питань безпеки дорожнього руху.</a:t>
            </a:r>
          </a:p>
          <a:p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в межах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компетенції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особам,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особистих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причин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надзвичайних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потребують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4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документи\ВЗГ\Patch_of_Kiev_Patrol_Poli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837" y="1413557"/>
            <a:ext cx="3523227" cy="423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92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  <a:defRPr/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  <p:pic>
        <p:nvPicPr>
          <p:cNvPr id="2050" name="Picture 2" descr="D:\документи\ВЗГ\82129638_621410781939329_783598039917920256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382" y="197726"/>
            <a:ext cx="9536394" cy="585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75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92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  <a:defRPr/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  <p:pic>
        <p:nvPicPr>
          <p:cNvPr id="3074" name="Picture 2" descr="D:\документи\ВЗГ\83183547_623284981751909_4770613496440160256_o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3431"/>
            <a:ext cx="9144000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6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-15630"/>
            <a:ext cx="9907721" cy="6858000"/>
          </a:xfrm>
          <a:prstGeom prst="rect">
            <a:avLst/>
          </a:prstGeom>
        </p:spPr>
      </p:pic>
      <p:pic>
        <p:nvPicPr>
          <p:cNvPr id="1026" name="Picture 2" descr="G:\ШОП\Презентації\картинкиШОП\Bezyimyannyi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543" y="182250"/>
            <a:ext cx="428625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22230" y="355144"/>
            <a:ext cx="507856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«Шкільний офіцер поліції»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(ШОП)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«Школа і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поліція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: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сформувати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здобувачів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мотиваційний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когнітивний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поведінковий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уміння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безпечної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правомірної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задля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ризиків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здоров</a:t>
            </a:r>
            <a:r>
              <a:rPr lang="uk-UA" sz="28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і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правопорушень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3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9" y="0"/>
            <a:ext cx="990772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2360" y="117763"/>
            <a:ext cx="7370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alt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НАШІ КОНТАКТИ</a:t>
            </a:r>
            <a:endParaRPr lang="uk-UA" alt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3309" y="4599611"/>
            <a:ext cx="1516215" cy="15162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02213" y="1492060"/>
            <a:ext cx="94273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 sz="2800" dirty="0" smtClean="0">
              <a:solidFill>
                <a:prstClr val="white"/>
              </a:solidFill>
            </a:endParaRPr>
          </a:p>
          <a:p>
            <a:pPr marL="571500" indent="-571500">
              <a:buFontTx/>
              <a:buChar char="-"/>
              <a:defRPr/>
            </a:pPr>
            <a:endParaRPr lang="ru-RU" sz="2800" i="1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797" y="1157003"/>
            <a:ext cx="95257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uk-UA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 патруля 102 </a:t>
            </a:r>
            <a:r>
              <a:rPr lang="uk-UA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гаряча лінія (044) 287 82 82</a:t>
            </a:r>
          </a:p>
          <a:p>
            <a:pPr>
              <a:defRPr/>
            </a:pPr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patrol.police.gov.ua </a:t>
            </a:r>
          </a:p>
          <a:p>
            <a:pPr>
              <a:defRPr/>
            </a:pPr>
            <a:r>
              <a:rPr lang="en-US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https://t.me/kyivpatrol</a:t>
            </a:r>
            <a:endParaRPr lang="ru-RU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uk-UA" sz="3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www.facebook.com</a:t>
            </a:r>
            <a:r>
              <a:rPr lang="uk-UA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3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kyivpatrol</a:t>
            </a:r>
            <a:r>
              <a:rPr lang="uk-UA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>
              <a:defRPr/>
            </a:pPr>
            <a:r>
              <a:rPr lang="en-US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https://www.instagram.com/kyivpatrol/</a:t>
            </a:r>
            <a:endParaRPr lang="uk-UA" sz="32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www.youtube.com/channel/UCQpXs_sQcQiAc_ecV8-oNBQ</a:t>
            </a:r>
            <a:endParaRPr lang="uk-UA" sz="24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Відділ зв</a:t>
            </a:r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язків з громадськістю управління патрульної поліції у м. Києві</a:t>
            </a:r>
            <a:r>
              <a:rPr lang="en-US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kyiv@patrol.police.gov.ua</a:t>
            </a:r>
            <a:endParaRPr lang="uk-UA" sz="3200" b="1" dirty="0" smtClean="0">
              <a:solidFill>
                <a:srgbClr val="E7E6E6">
                  <a:lumMod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068-402-74-77</a:t>
            </a:r>
            <a:endParaRPr lang="ru-RU" sz="28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3200" b="1" dirty="0" smtClean="0">
              <a:solidFill>
                <a:srgbClr val="E7E6E6">
                  <a:lumMod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8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7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45223" y="258901"/>
            <a:ext cx="9636369" cy="621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uk-UA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Policing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3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англійський термін </a:t>
            </a:r>
            <a:r>
              <a:rPr lang="uk-UA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заємодії </a:t>
            </a:r>
            <a:r>
              <a:rPr lang="uk-UA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поліції та громади</a:t>
            </a:r>
            <a:r>
              <a:rPr lang="uk-UA" sz="3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36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Вона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тому,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поліція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громадського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порядку на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Policing</a:t>
            </a:r>
            <a:r>
              <a:rPr lang="ru-RU" sz="3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постійна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поліції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населенням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місцевою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владою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заради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спільного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безпечного</a:t>
            </a:r>
            <a:r>
              <a:rPr lang="ru-RU" sz="3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простору</a:t>
            </a:r>
            <a:r>
              <a:rPr lang="ru-RU" sz="36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sz="32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Policing</a:t>
            </a:r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підхід у щоденній роботі поліції</a:t>
            </a:r>
            <a:r>
              <a:rPr lang="uk-UA" sz="3200" dirty="0" smtClean="0">
                <a:solidFill>
                  <a:srgbClr val="FFFF00"/>
                </a:solidFill>
              </a:rPr>
              <a:t> 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  <a:defRPr/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7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6831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Policing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людей. 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надаються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поліцією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людям. 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злочинності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Розбудова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взаємної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довіри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населенням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поліцією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Заохочення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людей до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громад. 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більшої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видимості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поліції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defRPr/>
            </a:pPr>
            <a:r>
              <a:rPr lang="uk-UA" sz="2400" dirty="0" smtClean="0">
                <a:solidFill>
                  <a:prstClr val="white"/>
                </a:solidFill>
              </a:rPr>
              <a:t> </a:t>
            </a:r>
            <a:endParaRPr lang="en-US" sz="2400" b="1" dirty="0" smtClean="0">
              <a:solidFill>
                <a:prstClr val="white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  <a:defRPr/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7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6862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НАЦІОНАЛЬНУ ПОЛІЦІЮ»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2.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endParaRPr lang="en-US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Завданнями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поліцейських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у сферах: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публічної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і порядку;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прав і свобод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протидії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в межах,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визначених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законом,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особам,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особистих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причин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надзвичайних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потребують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400" dirty="0" smtClean="0">
                <a:solidFill>
                  <a:srgbClr val="FFFF00"/>
                </a:solidFill>
              </a:rPr>
              <a:t>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5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5847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НАЦІОНАЛЬНУ ПОЛІЦІЮ»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5.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 органами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органами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E7E6E6">
                  <a:lumMod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Поліція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взаємодіє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з органами правопорядку та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органами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органами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до закону та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нормативно-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актів</a:t>
            </a:r>
            <a:r>
              <a:rPr lang="ru-RU" sz="3200" dirty="0">
                <a:solidFill>
                  <a:srgbClr val="E7E6E6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400" dirty="0" smtClean="0">
                <a:solidFill>
                  <a:srgbClr val="FFFF00"/>
                </a:solidFill>
              </a:rPr>
              <a:t>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6739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НАЦІОНАЛЬНУ ПОЛІЦІЮ»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400" dirty="0" smtClean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11. 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населенням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засадах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партнерства</a:t>
            </a:r>
          </a:p>
          <a:p>
            <a:endPara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тісній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співпраці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населенням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територіальними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громадами та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громадськими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об’єднаннями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на засадах партнерства і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спрямована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їхніх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потреб.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2. З метою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причин та/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учинення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правопорушень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службової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специфіки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регіону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проблем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територіальних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громад.</a:t>
            </a:r>
          </a:p>
          <a:p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довіри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оцінки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r>
              <a:rPr lang="ru-RU" sz="28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2800" dirty="0" smtClean="0">
                <a:solidFill>
                  <a:srgbClr val="44546A">
                    <a:lumMod val="20000"/>
                    <a:lumOff val="80000"/>
                  </a:srgbClr>
                </a:solidFill>
              </a:rPr>
              <a:t>… </a:t>
            </a:r>
            <a:endParaRPr lang="en-US" sz="2800" b="1" dirty="0" smtClean="0">
              <a:solidFill>
                <a:srgbClr val="44546A">
                  <a:lumMod val="20000"/>
                  <a:lumOff val="80000"/>
                </a:srgbClr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633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НАЦІОНАЛЬНУ ПОЛІЦІЮ»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23.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повноваження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поліції</a:t>
            </a:r>
            <a:endParaRPr lang="en-US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Поліція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покладених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742950" indent="-742950">
              <a:buAutoNum type="arabicParenR"/>
            </a:pPr>
            <a:r>
              <a:rPr lang="ru-RU" sz="3600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здійснює</a:t>
            </a:r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превентивну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профілактичну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спрямовану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вчиненню</a:t>
            </a:r>
            <a:r>
              <a:rPr lang="ru-RU" sz="36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правопорушень</a:t>
            </a:r>
            <a:endParaRPr lang="ru-RU" sz="3600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solidFill>
                  <a:srgbClr val="FFFF00"/>
                </a:solidFill>
              </a:rPr>
              <a:t>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6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7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5" y="258901"/>
            <a:ext cx="9409891" cy="701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 НАЦІОНАЛЬНУ ПОЛІЦІЮ»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89.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Спільні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проекти</a:t>
            </a: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громадськістю</a:t>
            </a:r>
            <a:endParaRPr lang="en-US" sz="3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44546A">
                  <a:lumMod val="20000"/>
                  <a:lumOff val="8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Поліція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взаємодіє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6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громадськістю</a:t>
            </a:r>
            <a:r>
              <a:rPr lang="ru-RU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шляхом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спільних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потреб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покращення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поліцією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покладених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Співпраця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поліцією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громадськістю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спрямована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виявлення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усунення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проблем,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пов’язаних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здійсненням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поліцейської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сприяння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застосуванню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результативності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Поліція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надає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підтримку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програмам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правового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виховання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пропагує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правові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освітніх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закладах,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засобах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масової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у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видавничій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solidFill>
                  <a:srgbClr val="44546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uk-UA" sz="2400" dirty="0" smtClean="0">
                <a:solidFill>
                  <a:srgbClr val="FFFF00"/>
                </a:solidFill>
              </a:rPr>
              <a:t>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indent="285750" algn="just">
              <a:lnSpc>
                <a:spcPct val="107000"/>
              </a:lnSpc>
              <a:spcAft>
                <a:spcPts val="750"/>
              </a:spcAft>
            </a:pPr>
            <a:endParaRPr lang="uk-UA" sz="28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6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138" y="0"/>
            <a:ext cx="9907721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884" y="0"/>
            <a:ext cx="9409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СКЛАД ПОЛІЦІЇ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pic>
        <p:nvPicPr>
          <p:cNvPr id="1026" name="Picture 2" descr="D:\документи\ВЗГ\Склад поліції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7" t="8591" r="7237" b="8684"/>
          <a:stretch/>
        </p:blipFill>
        <p:spPr bwMode="auto">
          <a:xfrm>
            <a:off x="2485620" y="707886"/>
            <a:ext cx="7469747" cy="549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0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568</Words>
  <Application>Microsoft Office PowerPoint</Application>
  <PresentationFormat>Широкоэкранный</PresentationFormat>
  <Paragraphs>88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3_Тема Office</vt:lpstr>
      <vt:lpstr>7_Тема Office</vt:lpstr>
      <vt:lpstr>4_Тема Office</vt:lpstr>
      <vt:lpstr>5_Тема Office</vt:lpstr>
      <vt:lpstr>1_Тема Office</vt:lpstr>
      <vt:lpstr>2_Тема Office</vt:lpstr>
      <vt:lpstr>8_Тема Office</vt:lpstr>
      <vt:lpstr>9_Тема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VZG</cp:lastModifiedBy>
  <cp:revision>264</cp:revision>
  <dcterms:created xsi:type="dcterms:W3CDTF">2017-10-24T06:04:06Z</dcterms:created>
  <dcterms:modified xsi:type="dcterms:W3CDTF">2020-03-12T08:31:28Z</dcterms:modified>
</cp:coreProperties>
</file>