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17"/>
  </p:notesMasterIdLst>
  <p:sldIdLst>
    <p:sldId id="260" r:id="rId2"/>
    <p:sldId id="268" r:id="rId3"/>
    <p:sldId id="270" r:id="rId4"/>
    <p:sldId id="293" r:id="rId5"/>
    <p:sldId id="298" r:id="rId6"/>
    <p:sldId id="299" r:id="rId7"/>
    <p:sldId id="300" r:id="rId8"/>
    <p:sldId id="282" r:id="rId9"/>
    <p:sldId id="297" r:id="rId10"/>
    <p:sldId id="266" r:id="rId11"/>
    <p:sldId id="294" r:id="rId12"/>
    <p:sldId id="285" r:id="rId13"/>
    <p:sldId id="301" r:id="rId14"/>
    <p:sldId id="287" r:id="rId15"/>
    <p:sldId id="292" r:id="rId16"/>
  </p:sldIdLst>
  <p:sldSz cx="9144000" cy="6858000" type="screen4x3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80"/>
    <a:srgbClr val="FF99FF"/>
    <a:srgbClr val="FFCCCC"/>
    <a:srgbClr val="FFCCFF"/>
    <a:srgbClr val="D0F7FE"/>
    <a:srgbClr val="8AF0E4"/>
    <a:srgbClr val="F68D36"/>
    <a:srgbClr val="7AE9F8"/>
    <a:srgbClr val="3BC4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lena.ishchenko\Desktop\&#1041;&#1102;&#1076;&#1078;&#1077;&#1090;%202020\&#1043;&#1054;%20&#1085;&#1072;%2016.10.1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'Лист1 (2)'!$C$3</c:f>
              <c:strCache>
                <c:ptCount val="1"/>
                <c:pt idx="0">
                  <c:v>Затверджено на 2019 рік 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 b="1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'Лист1 (2)'!$B$4:$B$13</c:f>
              <c:strCache>
                <c:ptCount val="10"/>
                <c:pt idx="0">
                  <c:v>Державне управління</c:v>
                </c:pt>
                <c:pt idx="1">
                  <c:v>Освіта</c:v>
                </c:pt>
                <c:pt idx="2">
                  <c:v>Культура і мистецтво</c:v>
                </c:pt>
                <c:pt idx="3">
                  <c:v>Фізична культура</c:v>
                </c:pt>
                <c:pt idx="4">
                  <c:v>Молодіжна політика</c:v>
                </c:pt>
                <c:pt idx="5">
                  <c:v>Соціальний захист </c:v>
                </c:pt>
                <c:pt idx="6">
                  <c:v>Житлове господарство</c:v>
                </c:pt>
                <c:pt idx="7">
                  <c:v>Комунальне господарство</c:v>
                </c:pt>
                <c:pt idx="8">
                  <c:v>Капітальні вкладення</c:v>
                </c:pt>
                <c:pt idx="9">
                  <c:v>Інші видатки</c:v>
                </c:pt>
              </c:strCache>
            </c:strRef>
          </c:cat>
          <c:val>
            <c:numRef>
              <c:f>'Лист1 (2)'!$C$4:$C$13</c:f>
              <c:numCache>
                <c:formatCode>General</c:formatCode>
                <c:ptCount val="10"/>
                <c:pt idx="0">
                  <c:v>96.1</c:v>
                </c:pt>
                <c:pt idx="1">
                  <c:v>703.8</c:v>
                </c:pt>
                <c:pt idx="2">
                  <c:v>20.8</c:v>
                </c:pt>
                <c:pt idx="3">
                  <c:v>10.199999999999999</c:v>
                </c:pt>
                <c:pt idx="4">
                  <c:v>9.6999999999999993</c:v>
                </c:pt>
                <c:pt idx="5">
                  <c:v>25.1</c:v>
                </c:pt>
                <c:pt idx="6">
                  <c:v>52.7</c:v>
                </c:pt>
                <c:pt idx="7">
                  <c:v>60.6</c:v>
                </c:pt>
                <c:pt idx="8">
                  <c:v>5.2</c:v>
                </c:pt>
                <c:pt idx="9">
                  <c:v>1.3</c:v>
                </c:pt>
              </c:numCache>
            </c:numRef>
          </c:val>
        </c:ser>
        <c:ser>
          <c:idx val="1"/>
          <c:order val="1"/>
          <c:tx>
            <c:strRef>
              <c:f>'Лист1 (2)'!$D$3</c:f>
              <c:strCache>
                <c:ptCount val="1"/>
                <c:pt idx="0">
                  <c:v>Граничний обсяг 2020 року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1225496017683858E-3"/>
                  <c:y val="-4.4302923155707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b="1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'Лист1 (2)'!$B$4:$B$13</c:f>
              <c:strCache>
                <c:ptCount val="10"/>
                <c:pt idx="0">
                  <c:v>Державне управління</c:v>
                </c:pt>
                <c:pt idx="1">
                  <c:v>Освіта</c:v>
                </c:pt>
                <c:pt idx="2">
                  <c:v>Культура і мистецтво</c:v>
                </c:pt>
                <c:pt idx="3">
                  <c:v>Фізична культура</c:v>
                </c:pt>
                <c:pt idx="4">
                  <c:v>Молодіжна політика</c:v>
                </c:pt>
                <c:pt idx="5">
                  <c:v>Соціальний захист </c:v>
                </c:pt>
                <c:pt idx="6">
                  <c:v>Житлове господарство</c:v>
                </c:pt>
                <c:pt idx="7">
                  <c:v>Комунальне господарство</c:v>
                </c:pt>
                <c:pt idx="8">
                  <c:v>Капітальні вкладення</c:v>
                </c:pt>
                <c:pt idx="9">
                  <c:v>Інші видатки</c:v>
                </c:pt>
              </c:strCache>
            </c:strRef>
          </c:cat>
          <c:val>
            <c:numRef>
              <c:f>'Лист1 (2)'!$D$4:$D$13</c:f>
              <c:numCache>
                <c:formatCode>General</c:formatCode>
                <c:ptCount val="10"/>
                <c:pt idx="0">
                  <c:v>102.7</c:v>
                </c:pt>
                <c:pt idx="1">
                  <c:v>800.3</c:v>
                </c:pt>
                <c:pt idx="2">
                  <c:v>23.6</c:v>
                </c:pt>
                <c:pt idx="3">
                  <c:v>16.399999999999999</c:v>
                </c:pt>
                <c:pt idx="4">
                  <c:v>11.4</c:v>
                </c:pt>
                <c:pt idx="5">
                  <c:v>31.3</c:v>
                </c:pt>
                <c:pt idx="6">
                  <c:v>69.8</c:v>
                </c:pt>
                <c:pt idx="7">
                  <c:v>64.599999999999994</c:v>
                </c:pt>
                <c:pt idx="8">
                  <c:v>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2325248"/>
        <c:axId val="142326784"/>
        <c:axId val="0"/>
      </c:bar3DChart>
      <c:catAx>
        <c:axId val="142325248"/>
        <c:scaling>
          <c:orientation val="minMax"/>
        </c:scaling>
        <c:delete val="0"/>
        <c:axPos val="b"/>
        <c:majorTickMark val="out"/>
        <c:minorTickMark val="none"/>
        <c:tickLblPos val="nextTo"/>
        <c:crossAx val="142326784"/>
        <c:crosses val="autoZero"/>
        <c:auto val="1"/>
        <c:lblAlgn val="ctr"/>
        <c:lblOffset val="100"/>
        <c:noMultiLvlLbl val="0"/>
      </c:catAx>
      <c:valAx>
        <c:axId val="142326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2325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445312382708228"/>
          <c:y val="0.46034958145947086"/>
          <c:w val="0.12601340091341204"/>
          <c:h val="0.2941700143862405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741A2-F1DD-4CD6-8708-35A6B08258E2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ECD7F-110A-41C5-B252-5AE305E73E28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035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ECD7F-110A-41C5-B252-5AE305E73E28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ECD7F-110A-41C5-B252-5AE305E73E28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52400" y="914400"/>
            <a:ext cx="8763000" cy="5410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6523907F-6FCB-472C-8FD4-5D7F3A7E5645}" type="datetimeFigureOut">
              <a:rPr lang="uk-UA"/>
              <a:pPr/>
              <a:t>23.10.2019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0B915DBC-1FB7-411A-845D-AE800E7C1ADB}" type="slidenum">
              <a:rPr lang="en-US"/>
              <a:pPr/>
              <a:t>‹№›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rgbClr val="DDEBCF">
                <a:alpha val="79000"/>
              </a:srgbClr>
            </a:gs>
            <a:gs pos="92000">
              <a:srgbClr val="9CB86E"/>
            </a:gs>
            <a:gs pos="100000">
              <a:srgbClr val="156B13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1628800"/>
            <a:ext cx="835824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ГРАНИЧНИЙ ОБСЯГ ВИДАТКІВ </a:t>
            </a:r>
          </a:p>
          <a:p>
            <a:pPr algn="ctr"/>
            <a:r>
              <a:rPr lang="uk-UA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бюджету міста Києва </a:t>
            </a:r>
          </a:p>
          <a:p>
            <a:pPr algn="ctr"/>
            <a:r>
              <a:rPr lang="uk-UA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2020 рік </a:t>
            </a:r>
          </a:p>
          <a:p>
            <a:pPr algn="ctr"/>
            <a:r>
              <a:rPr lang="uk-UA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головному розпоряднику </a:t>
            </a:r>
          </a:p>
          <a:p>
            <a:pPr algn="ctr"/>
            <a:r>
              <a:rPr lang="uk-UA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бюджетних коштів -</a:t>
            </a:r>
          </a:p>
          <a:p>
            <a:pPr algn="ctr"/>
            <a:r>
              <a:rPr lang="uk-UA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Печерська районна в місті Києві державна адміністрація</a:t>
            </a:r>
          </a:p>
          <a:p>
            <a:pPr algn="ctr"/>
            <a:endParaRPr lang="ru-RU" sz="45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ndex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1460" y="292571"/>
            <a:ext cx="593661" cy="828000"/>
          </a:xfrm>
          <a:prstGeom prst="rect">
            <a:avLst/>
          </a:prstGeom>
        </p:spPr>
      </p:pic>
      <p:pic>
        <p:nvPicPr>
          <p:cNvPr id="7" name="Рисунок 6" descr="COA_of_Kyiv_Kurovskyi.svg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91183" y="336218"/>
            <a:ext cx="539326" cy="720000"/>
          </a:xfrm>
          <a:prstGeom prst="rect">
            <a:avLst/>
          </a:prstGeom>
        </p:spPr>
      </p:pic>
      <p:pic>
        <p:nvPicPr>
          <p:cNvPr id="8" name="Рисунок 7" descr="logotip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332656"/>
            <a:ext cx="600000" cy="720000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1149071" y="1239207"/>
            <a:ext cx="6650215" cy="144016"/>
            <a:chOff x="1150162" y="1196752"/>
            <a:chExt cx="6650215" cy="144016"/>
          </a:xfrm>
        </p:grpSpPr>
        <p:sp>
          <p:nvSpPr>
            <p:cNvPr id="10" name="Полилиния 9"/>
            <p:cNvSpPr/>
            <p:nvPr/>
          </p:nvSpPr>
          <p:spPr>
            <a:xfrm rot="10800000">
              <a:off x="1150162" y="1196752"/>
              <a:ext cx="3240000" cy="144016"/>
            </a:xfrm>
            <a:custGeom>
              <a:avLst/>
              <a:gdLst>
                <a:gd name="connsiteX0" fmla="*/ 0 w 2736304"/>
                <a:gd name="connsiteY0" fmla="*/ 0 h 504056"/>
                <a:gd name="connsiteX1" fmla="*/ 2484276 w 2736304"/>
                <a:gd name="connsiteY1" fmla="*/ 0 h 504056"/>
                <a:gd name="connsiteX2" fmla="*/ 2736304 w 2736304"/>
                <a:gd name="connsiteY2" fmla="*/ 252028 h 504056"/>
                <a:gd name="connsiteX3" fmla="*/ 2736304 w 2736304"/>
                <a:gd name="connsiteY3" fmla="*/ 504056 h 504056"/>
                <a:gd name="connsiteX4" fmla="*/ 0 w 2736304"/>
                <a:gd name="connsiteY4" fmla="*/ 504056 h 504056"/>
                <a:gd name="connsiteX5" fmla="*/ 0 w 2736304"/>
                <a:gd name="connsiteY5" fmla="*/ 0 h 504056"/>
                <a:gd name="connsiteX0" fmla="*/ 0 w 2736304"/>
                <a:gd name="connsiteY0" fmla="*/ 0 h 504056"/>
                <a:gd name="connsiteX1" fmla="*/ 2088232 w 2736304"/>
                <a:gd name="connsiteY1" fmla="*/ 0 h 504056"/>
                <a:gd name="connsiteX2" fmla="*/ 2736304 w 2736304"/>
                <a:gd name="connsiteY2" fmla="*/ 252028 h 504056"/>
                <a:gd name="connsiteX3" fmla="*/ 2736304 w 2736304"/>
                <a:gd name="connsiteY3" fmla="*/ 504056 h 504056"/>
                <a:gd name="connsiteX4" fmla="*/ 0 w 2736304"/>
                <a:gd name="connsiteY4" fmla="*/ 504056 h 504056"/>
                <a:gd name="connsiteX5" fmla="*/ 0 w 2736304"/>
                <a:gd name="connsiteY5" fmla="*/ 0 h 504056"/>
                <a:gd name="connsiteX0" fmla="*/ 0 w 2736304"/>
                <a:gd name="connsiteY0" fmla="*/ 0 h 504056"/>
                <a:gd name="connsiteX1" fmla="*/ 2088232 w 2736304"/>
                <a:gd name="connsiteY1" fmla="*/ 0 h 504056"/>
                <a:gd name="connsiteX2" fmla="*/ 2736304 w 2736304"/>
                <a:gd name="connsiteY2" fmla="*/ 504056 h 504056"/>
                <a:gd name="connsiteX3" fmla="*/ 2736304 w 2736304"/>
                <a:gd name="connsiteY3" fmla="*/ 504056 h 504056"/>
                <a:gd name="connsiteX4" fmla="*/ 0 w 2736304"/>
                <a:gd name="connsiteY4" fmla="*/ 504056 h 504056"/>
                <a:gd name="connsiteX5" fmla="*/ 0 w 2736304"/>
                <a:gd name="connsiteY5" fmla="*/ 0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6304" h="504056">
                  <a:moveTo>
                    <a:pt x="0" y="0"/>
                  </a:moveTo>
                  <a:lnTo>
                    <a:pt x="2088232" y="0"/>
                  </a:lnTo>
                  <a:lnTo>
                    <a:pt x="2736304" y="504056"/>
                  </a:lnTo>
                  <a:lnTo>
                    <a:pt x="2736304" y="504056"/>
                  </a:lnTo>
                  <a:lnTo>
                    <a:pt x="0" y="5040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1" name="Полилиния 10"/>
            <p:cNvSpPr/>
            <p:nvPr/>
          </p:nvSpPr>
          <p:spPr>
            <a:xfrm rot="10800000" flipH="1">
              <a:off x="4560377" y="1196752"/>
              <a:ext cx="3240000" cy="144016"/>
            </a:xfrm>
            <a:custGeom>
              <a:avLst/>
              <a:gdLst>
                <a:gd name="connsiteX0" fmla="*/ 0 w 2736304"/>
                <a:gd name="connsiteY0" fmla="*/ 0 h 504056"/>
                <a:gd name="connsiteX1" fmla="*/ 2484276 w 2736304"/>
                <a:gd name="connsiteY1" fmla="*/ 0 h 504056"/>
                <a:gd name="connsiteX2" fmla="*/ 2736304 w 2736304"/>
                <a:gd name="connsiteY2" fmla="*/ 252028 h 504056"/>
                <a:gd name="connsiteX3" fmla="*/ 2736304 w 2736304"/>
                <a:gd name="connsiteY3" fmla="*/ 504056 h 504056"/>
                <a:gd name="connsiteX4" fmla="*/ 0 w 2736304"/>
                <a:gd name="connsiteY4" fmla="*/ 504056 h 504056"/>
                <a:gd name="connsiteX5" fmla="*/ 0 w 2736304"/>
                <a:gd name="connsiteY5" fmla="*/ 0 h 504056"/>
                <a:gd name="connsiteX0" fmla="*/ 0 w 2736304"/>
                <a:gd name="connsiteY0" fmla="*/ 0 h 504056"/>
                <a:gd name="connsiteX1" fmla="*/ 2088232 w 2736304"/>
                <a:gd name="connsiteY1" fmla="*/ 0 h 504056"/>
                <a:gd name="connsiteX2" fmla="*/ 2736304 w 2736304"/>
                <a:gd name="connsiteY2" fmla="*/ 252028 h 504056"/>
                <a:gd name="connsiteX3" fmla="*/ 2736304 w 2736304"/>
                <a:gd name="connsiteY3" fmla="*/ 504056 h 504056"/>
                <a:gd name="connsiteX4" fmla="*/ 0 w 2736304"/>
                <a:gd name="connsiteY4" fmla="*/ 504056 h 504056"/>
                <a:gd name="connsiteX5" fmla="*/ 0 w 2736304"/>
                <a:gd name="connsiteY5" fmla="*/ 0 h 504056"/>
                <a:gd name="connsiteX0" fmla="*/ 0 w 2736304"/>
                <a:gd name="connsiteY0" fmla="*/ 0 h 504056"/>
                <a:gd name="connsiteX1" fmla="*/ 2088232 w 2736304"/>
                <a:gd name="connsiteY1" fmla="*/ 0 h 504056"/>
                <a:gd name="connsiteX2" fmla="*/ 2736304 w 2736304"/>
                <a:gd name="connsiteY2" fmla="*/ 504056 h 504056"/>
                <a:gd name="connsiteX3" fmla="*/ 2736304 w 2736304"/>
                <a:gd name="connsiteY3" fmla="*/ 504056 h 504056"/>
                <a:gd name="connsiteX4" fmla="*/ 0 w 2736304"/>
                <a:gd name="connsiteY4" fmla="*/ 504056 h 504056"/>
                <a:gd name="connsiteX5" fmla="*/ 0 w 2736304"/>
                <a:gd name="connsiteY5" fmla="*/ 0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6304" h="504056">
                  <a:moveTo>
                    <a:pt x="0" y="0"/>
                  </a:moveTo>
                  <a:lnTo>
                    <a:pt x="2088232" y="0"/>
                  </a:lnTo>
                  <a:lnTo>
                    <a:pt x="2736304" y="504056"/>
                  </a:lnTo>
                  <a:lnTo>
                    <a:pt x="2736304" y="504056"/>
                  </a:lnTo>
                  <a:lnTo>
                    <a:pt x="0" y="5040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14290"/>
            <a:ext cx="6786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Державне управління</a:t>
            </a:r>
            <a:endParaRPr lang="ru-RU" sz="4400" i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39552" y="1052736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Печерська районна в місті Києві державна адміністрація</a:t>
            </a:r>
          </a:p>
          <a:p>
            <a:pPr>
              <a:buFont typeface="Arial" pitchFamily="34" charset="0"/>
              <a:buChar char="•"/>
            </a:pP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Управління освіти та інноваційного розвитку  Печерської  районної  в місті Києві державної адміністрації</a:t>
            </a:r>
          </a:p>
          <a:p>
            <a:pPr>
              <a:buFont typeface="Arial" pitchFamily="34" charset="0"/>
              <a:buChar char="•"/>
            </a:pP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Відділ культури, туризму та охорони культурної спадщини  Печерської  районної  в місті Києві державної адміністрації </a:t>
            </a:r>
          </a:p>
          <a:p>
            <a:pPr>
              <a:buFont typeface="Arial" pitchFamily="34" charset="0"/>
              <a:buChar char="•"/>
            </a:pP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Фінансове управління Печерської  районної  в місті Києві державної адміністрації </a:t>
            </a:r>
          </a:p>
          <a:p>
            <a:pPr>
              <a:buFont typeface="Arial" pitchFamily="34" charset="0"/>
              <a:buChar char="•"/>
            </a:pP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Управління житлово-комунального господарства та будівництва Печерської  районної  в місті Києві державної адміністрації </a:t>
            </a:r>
          </a:p>
          <a:p>
            <a:pPr>
              <a:buFont typeface="Arial" pitchFamily="34" charset="0"/>
              <a:buChar char="•"/>
            </a:pP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Управління праці та соціального захисту населення Печерської  районної  в місті Києві державної адміністрації </a:t>
            </a:r>
            <a:endParaRPr lang="uk-UA" sz="2800" b="1" dirty="0" smtClean="0">
              <a:solidFill>
                <a:srgbClr val="2B0B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Відділ  молоді та спорту Печерської  районної  в місті Києві державної адміністрації </a:t>
            </a:r>
          </a:p>
          <a:p>
            <a:pPr>
              <a:buFont typeface="Arial" pitchFamily="34" charset="0"/>
              <a:buChar char="•"/>
            </a:pP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Служба у справах дітей та сім'ї Печерської  районної  в місті Києві державної адміністрації </a:t>
            </a:r>
          </a:p>
          <a:p>
            <a:pPr>
              <a:buFont typeface="Arial" pitchFamily="34" charset="0"/>
              <a:buChar char="•"/>
            </a:pP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Управління (центр) надання адміністративних послуг Печерської  районної  в місті Києві державної адміністрації </a:t>
            </a:r>
            <a:b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700808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/>
              <a:t>Граничний обсяг видатків                        – 102,7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– 102,4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(власні надходження)                                  – 0,3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928662" y="214290"/>
            <a:ext cx="678661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400" i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Державне управління</a:t>
            </a:r>
            <a:endParaRPr lang="ru-RU" sz="4400" i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Картинки по запросу державне управління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и по запросу державне управління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365104"/>
            <a:ext cx="27241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869160"/>
            <a:ext cx="2808312" cy="182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Комунальне господарство</a:t>
            </a:r>
            <a:endParaRPr lang="ru-RU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1500188"/>
            <a:ext cx="8106667" cy="471487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Організація благоустрою населених пунктів 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uk-UA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Комунальне  підприємство по утриманню зелених насаджень Печерського району 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Директор    -  Білий Ігор Миколайович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err="1" smtClean="0"/>
              <a:t>Реалізує</a:t>
            </a:r>
            <a:r>
              <a:rPr lang="ru-RU" sz="2000" b="1" dirty="0" smtClean="0"/>
              <a:t> МЦП: </a:t>
            </a:r>
            <a:r>
              <a:rPr lang="ru-RU" sz="2000" b="1" i="1" dirty="0" err="1" smtClean="0">
                <a:solidFill>
                  <a:schemeClr val="tx2"/>
                </a:solidFill>
              </a:rPr>
              <a:t>Екологічне</a:t>
            </a:r>
            <a:r>
              <a:rPr lang="ru-RU" sz="2000" b="1" i="1" dirty="0" smtClean="0">
                <a:solidFill>
                  <a:schemeClr val="tx2"/>
                </a:solidFill>
              </a:rPr>
              <a:t> </a:t>
            </a:r>
            <a:r>
              <a:rPr lang="ru-RU" sz="2000" b="1" i="1" dirty="0" err="1" smtClean="0">
                <a:solidFill>
                  <a:schemeClr val="tx2"/>
                </a:solidFill>
              </a:rPr>
              <a:t>благополуччя</a:t>
            </a:r>
            <a:r>
              <a:rPr lang="ru-RU" sz="2000" b="1" i="1" dirty="0" smtClean="0">
                <a:solidFill>
                  <a:schemeClr val="tx2"/>
                </a:solidFill>
              </a:rPr>
              <a:t>  </a:t>
            </a:r>
            <a:r>
              <a:rPr lang="ru-RU" sz="2000" b="1" i="1" dirty="0" err="1" smtClean="0">
                <a:solidFill>
                  <a:schemeClr val="tx2"/>
                </a:solidFill>
              </a:rPr>
              <a:t>міста</a:t>
            </a:r>
            <a:r>
              <a:rPr lang="ru-RU" sz="2000" b="1" i="1" dirty="0" smtClean="0">
                <a:solidFill>
                  <a:schemeClr val="tx2"/>
                </a:solidFill>
              </a:rPr>
              <a:t> </a:t>
            </a:r>
            <a:r>
              <a:rPr lang="ru-RU" sz="2000" b="1" i="1" dirty="0" err="1" smtClean="0">
                <a:solidFill>
                  <a:schemeClr val="tx2"/>
                </a:solidFill>
              </a:rPr>
              <a:t>Києва</a:t>
            </a:r>
            <a:r>
              <a:rPr lang="ru-RU" sz="2000" b="1" i="1" dirty="0" smtClean="0">
                <a:solidFill>
                  <a:schemeClr val="tx2"/>
                </a:solidFill>
              </a:rPr>
              <a:t> на                   				2019-2021 роки</a:t>
            </a:r>
            <a:endParaRPr lang="uk-UA" sz="2000" b="1" i="1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645024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/>
              <a:t>Граничний обсяг видатків                        – 64,6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– 45,8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                 – 18,8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</p:txBody>
      </p:sp>
      <p:sp>
        <p:nvSpPr>
          <p:cNvPr id="1028" name="AutoShape 4" descr="Картинки по запросу картинки цветочніе часы на европейской площад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картинки цветочніе часы на европейской площад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5013176"/>
            <a:ext cx="295275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Житлове господарство</a:t>
            </a:r>
            <a:endParaRPr lang="ru-RU" sz="3600" b="1" dirty="0" smtClean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1500188"/>
            <a:ext cx="8106667" cy="4714875"/>
          </a:xfrm>
        </p:spPr>
        <p:txBody>
          <a:bodyPr/>
          <a:lstStyle/>
          <a:p>
            <a:pPr>
              <a:buNone/>
            </a:pPr>
            <a:r>
              <a:rPr lang="uk-UA" sz="20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Управління житлово-комунального господарства та будівництва Печерської  районної  в місті Києві державної адміністрації 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Начальник управління     -  Григор'єва Олена Петрівна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err="1" smtClean="0"/>
              <a:t>Реалізує</a:t>
            </a:r>
            <a:r>
              <a:rPr lang="ru-RU" sz="2000" dirty="0" smtClean="0"/>
              <a:t> МЦП: </a:t>
            </a:r>
            <a:r>
              <a:rPr lang="ru-RU" sz="2000" i="1" dirty="0" smtClean="0"/>
              <a:t>«</a:t>
            </a:r>
            <a:r>
              <a:rPr lang="ru-RU" sz="2000" i="1" dirty="0" err="1" smtClean="0"/>
              <a:t>Підвищення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енергоефективності</a:t>
            </a:r>
            <a:r>
              <a:rPr lang="ru-RU" sz="2000" i="1" dirty="0" smtClean="0"/>
              <a:t> та </a:t>
            </a:r>
            <a:r>
              <a:rPr lang="ru-RU" sz="2000" i="1" dirty="0" err="1" smtClean="0"/>
              <a:t>розвитку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житлово-комунальної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інфраструктури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міста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Києва</a:t>
            </a:r>
            <a:r>
              <a:rPr lang="ru-RU" sz="2000" i="1" dirty="0" smtClean="0"/>
              <a:t> на 2016-2020 роки»</a:t>
            </a:r>
            <a:endParaRPr lang="ru-RU" sz="2000" b="1" i="1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645024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/>
              <a:t>Граничний обсяг видатків  спеціального фонду</a:t>
            </a:r>
          </a:p>
          <a:p>
            <a:r>
              <a:rPr lang="uk-UA" b="1" i="1" dirty="0" smtClean="0"/>
              <a:t> (бюджет розвитку)                   – 69,8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endParaRPr lang="uk-UA" b="1" i="1" dirty="0" smtClean="0"/>
          </a:p>
          <a:p>
            <a:pPr>
              <a:buFont typeface="Wingdings" pitchFamily="2" charset="2"/>
              <a:buChar char="§"/>
            </a:pPr>
            <a:endParaRPr lang="uk-UA" b="1" i="1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208963" cy="720725"/>
          </a:xfrm>
        </p:spPr>
        <p:txBody>
          <a:bodyPr anchor="b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КАПІТАЛЬНІ ВКЛАДЕННЯ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852936"/>
            <a:ext cx="15716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Блок-схема: альтернативный процесс 66"/>
          <p:cNvSpPr>
            <a:spLocks noChangeArrowheads="1"/>
          </p:cNvSpPr>
          <p:nvPr/>
        </p:nvSpPr>
        <p:spPr bwMode="auto">
          <a:xfrm flipH="1">
            <a:off x="1403645" y="1556792"/>
            <a:ext cx="6264697" cy="792088"/>
          </a:xfrm>
          <a:prstGeom prst="flowChartAlternateProcess">
            <a:avLst/>
          </a:prstGeom>
          <a:gradFill rotWithShape="0">
            <a:gsLst>
              <a:gs pos="0">
                <a:srgbClr val="0EAE29"/>
              </a:gs>
              <a:gs pos="100000">
                <a:srgbClr val="0B8720"/>
              </a:gs>
            </a:gsLst>
            <a:lin ang="5400000"/>
          </a:gradFill>
          <a:ln w="25400" algn="ctr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uk-UA" sz="2000" b="1" dirty="0" smtClean="0">
                <a:solidFill>
                  <a:srgbClr val="F3F7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Будівництво освітніх установ та закладів</a:t>
            </a:r>
            <a:endParaRPr lang="uk-UA" sz="2000" b="1" dirty="0">
              <a:solidFill>
                <a:srgbClr val="F3F7F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20"/>
          <p:cNvSpPr>
            <a:spLocks noChangeArrowheads="1"/>
          </p:cNvSpPr>
          <p:nvPr/>
        </p:nvSpPr>
        <p:spPr bwMode="auto">
          <a:xfrm>
            <a:off x="4283968" y="980728"/>
            <a:ext cx="574675" cy="428625"/>
          </a:xfrm>
          <a:prstGeom prst="downArrow">
            <a:avLst>
              <a:gd name="adj1" fmla="val 50000"/>
              <a:gd name="adj2" fmla="val 40757"/>
            </a:avLst>
          </a:prstGeom>
          <a:gradFill rotWithShape="0">
            <a:gsLst>
              <a:gs pos="0">
                <a:srgbClr val="66AE1E"/>
              </a:gs>
              <a:gs pos="100000">
                <a:srgbClr val="377A1C"/>
              </a:gs>
            </a:gsLst>
            <a:lin ang="5400000"/>
          </a:gradFill>
          <a:ln w="25400" algn="ctr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Блок-схема: альтернативный процесс 66"/>
          <p:cNvSpPr>
            <a:spLocks noChangeArrowheads="1"/>
          </p:cNvSpPr>
          <p:nvPr/>
        </p:nvSpPr>
        <p:spPr bwMode="auto">
          <a:xfrm flipH="1">
            <a:off x="5940152" y="4941168"/>
            <a:ext cx="1946275" cy="287338"/>
          </a:xfrm>
          <a:prstGeom prst="flowChartAlternateProcess">
            <a:avLst/>
          </a:prstGeom>
          <a:gradFill rotWithShape="0">
            <a:gsLst>
              <a:gs pos="0">
                <a:srgbClr val="0EAE29"/>
              </a:gs>
              <a:gs pos="100000">
                <a:srgbClr val="0B8720"/>
              </a:gs>
            </a:gsLst>
            <a:lin ang="5400000"/>
          </a:gradFill>
          <a:ln w="25400" algn="ctr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F3F7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2,0 </a:t>
            </a:r>
            <a:r>
              <a:rPr lang="uk-UA" sz="1600" b="1" dirty="0" err="1" smtClean="0">
                <a:solidFill>
                  <a:srgbClr val="F3F7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uk-UA" sz="1600" b="1" dirty="0" smtClean="0">
                <a:solidFill>
                  <a:srgbClr val="F3F7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err="1" smtClean="0">
                <a:solidFill>
                  <a:srgbClr val="F3F7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грн</a:t>
            </a:r>
            <a:endParaRPr lang="ru-RU" sz="1600" b="1" dirty="0">
              <a:solidFill>
                <a:srgbClr val="F3F7F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66"/>
          <p:cNvSpPr>
            <a:spLocks noChangeArrowheads="1"/>
          </p:cNvSpPr>
          <p:nvPr/>
        </p:nvSpPr>
        <p:spPr bwMode="auto">
          <a:xfrm flipH="1">
            <a:off x="1475656" y="5013176"/>
            <a:ext cx="1785938" cy="295275"/>
          </a:xfrm>
          <a:prstGeom prst="flowChartAlternateProcess">
            <a:avLst/>
          </a:prstGeom>
          <a:gradFill rotWithShape="0">
            <a:gsLst>
              <a:gs pos="0">
                <a:srgbClr val="0EAE29"/>
              </a:gs>
              <a:gs pos="100000">
                <a:srgbClr val="0B8720"/>
              </a:gs>
            </a:gsLst>
            <a:lin ang="5400000"/>
          </a:gradFill>
          <a:ln w="25400" algn="ctr">
            <a:noFill/>
            <a:miter lim="800000"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F3F7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5,8 </a:t>
            </a:r>
            <a:r>
              <a:rPr lang="uk-UA" sz="1600" b="1" dirty="0" err="1" smtClean="0">
                <a:solidFill>
                  <a:srgbClr val="F3F7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uk-UA" sz="1600" b="1" dirty="0" smtClean="0">
                <a:solidFill>
                  <a:srgbClr val="F3F7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b="1" dirty="0" err="1" smtClean="0">
                <a:solidFill>
                  <a:srgbClr val="F3F7F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грн</a:t>
            </a:r>
            <a:endParaRPr lang="ru-RU" sz="1600" b="1" dirty="0">
              <a:solidFill>
                <a:srgbClr val="F3F7F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40" name="AutoShape 28" descr="https://encrypted-tbn0.gstatic.com/images?q=tbn:ANd9GcTqeFpn1curQvDxsVIQKxnhAgJVs-EpLtK9lJ4KZRvU3LPZFBA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 dirty="0"/>
          </a:p>
        </p:txBody>
      </p:sp>
      <p:pic>
        <p:nvPicPr>
          <p:cNvPr id="5143" name="Рисунок 27" descr="http://profidom.com.ua/media/k2/items/cache/37df4916285625dadbf3ca28fc01ef28_XL.jpg?t=15089140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80928"/>
            <a:ext cx="1857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Прямоугольник 31"/>
          <p:cNvSpPr/>
          <p:nvPr/>
        </p:nvSpPr>
        <p:spPr>
          <a:xfrm>
            <a:off x="179512" y="3789040"/>
            <a:ext cx="439248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Реконструкція з надбудовою будівлі, розташованої на території школи І-ІІІ ступеня №5 для створення закладу дошкільної освіти</a:t>
            </a:r>
          </a:p>
          <a:p>
            <a:pPr algn="ctr">
              <a:defRPr/>
            </a:pPr>
            <a:endParaRPr lang="uk-UA" b="1" dirty="0">
              <a:solidFill>
                <a:srgbClr val="F3F7F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427984" y="3861048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Реконструкція з прибудовою будівлі, дошкільного навчального закладу  №325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500174"/>
            <a:ext cx="707236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Дякуємо </a:t>
            </a:r>
          </a:p>
          <a:p>
            <a:pPr algn="ctr"/>
            <a:r>
              <a:rPr lang="ru-RU" sz="9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увагу!</a:t>
            </a:r>
            <a:endParaRPr lang="ru-RU" sz="96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683568" y="260648"/>
            <a:ext cx="77768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СТРУКТУРА ВИДАТКІВ В РОЗРІЗІ ГАЛУЗЕЙ</a:t>
            </a:r>
            <a:br>
              <a:rPr lang="uk-UA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2019 рік – 985,5 </a:t>
            </a:r>
            <a:r>
              <a:rPr lang="uk-UA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2020 рік – 1127,9 </a:t>
            </a:r>
            <a:r>
              <a:rPr lang="uk-UA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28" name="Диаграмма 27"/>
          <p:cNvGraphicFramePr/>
          <p:nvPr/>
        </p:nvGraphicFramePr>
        <p:xfrm>
          <a:off x="611560" y="1124744"/>
          <a:ext cx="8352928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Картинки по запросу осви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857356" cy="196661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42934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ОСВІТА</a:t>
            </a:r>
            <a:endParaRPr lang="ru-RU" sz="4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929586" y="0"/>
            <a:ext cx="1047728" cy="6397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7647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Управління освіти та інноваційного розвитку  Печерської  районної  в місті Києві державної адміністрації </a:t>
            </a:r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1916832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Начальник управління  -  Копил-Філатова Тетяна Василівна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Мережа: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Заклади дошкільної освіти                    27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Заклади загальної середньої освіти      24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Заклади позашкільної освіти                2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Інклюзивно-ресурсний центр                1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Інші заклади                                             5   </a:t>
            </a:r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    </a:t>
            </a:r>
          </a:p>
          <a:p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/>
              <a:t>Реалізує</a:t>
            </a:r>
            <a:r>
              <a:rPr lang="ru-RU" dirty="0" smtClean="0"/>
              <a:t> МЦП: «</a:t>
            </a:r>
            <a:r>
              <a:rPr lang="ru-RU" dirty="0" err="1" smtClean="0"/>
              <a:t>Освіта</a:t>
            </a:r>
            <a:r>
              <a:rPr lang="ru-RU" dirty="0" smtClean="0"/>
              <a:t> </a:t>
            </a:r>
            <a:r>
              <a:rPr lang="ru-RU" dirty="0" err="1" smtClean="0"/>
              <a:t>Києва</a:t>
            </a:r>
            <a:r>
              <a:rPr lang="ru-RU" dirty="0" smtClean="0"/>
              <a:t>. 2019-2023 роки»</a:t>
            </a:r>
          </a:p>
          <a:p>
            <a:r>
              <a:rPr lang="uk-UA" b="1" i="1" dirty="0" smtClean="0"/>
              <a:t>Граничний обсяг видатків                               – 702,1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       – 626,4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(бюджет розвитку)                                            – 58,0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(власні надходження)                                        – 16,6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реалізація проектів-переможців</a:t>
            </a:r>
          </a:p>
          <a:p>
            <a:r>
              <a:rPr lang="uk-UA" b="1" i="1" dirty="0" smtClean="0"/>
              <a:t>громадського бюджету                                      – 1,1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r>
              <a:rPr lang="uk-UA" b="1" i="1" dirty="0" smtClean="0"/>
              <a:t> </a:t>
            </a:r>
          </a:p>
          <a:p>
            <a:endParaRPr lang="uk-UA" b="1" i="1" dirty="0" smtClean="0"/>
          </a:p>
          <a:p>
            <a:endParaRPr lang="uk-UA" b="1" i="1" dirty="0" smtClean="0"/>
          </a:p>
          <a:p>
            <a:endParaRPr lang="ru-RU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42934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ОСВІТА</a:t>
            </a:r>
            <a:endParaRPr lang="ru-RU" sz="4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929586" y="0"/>
            <a:ext cx="1047728" cy="6397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764705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Відділ культури, туризму та охорони культурної спадщини  Печерської  районної  в місті Києві державної адміністрації </a:t>
            </a:r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1916832"/>
            <a:ext cx="8280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Начальник відділу           -      Забіла Наталія Володимирівна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Мережа: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Школи естетичного виховання		5</a:t>
            </a:r>
          </a:p>
          <a:p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r>
              <a:rPr lang="ru-RU" dirty="0" err="1" smtClean="0"/>
              <a:t>Реалізує</a:t>
            </a:r>
            <a:r>
              <a:rPr lang="ru-RU" dirty="0" smtClean="0"/>
              <a:t> МЦП: «</a:t>
            </a:r>
            <a:r>
              <a:rPr lang="ru-RU" dirty="0" err="1" smtClean="0"/>
              <a:t>Освіта</a:t>
            </a:r>
            <a:r>
              <a:rPr lang="ru-RU" dirty="0" smtClean="0"/>
              <a:t> </a:t>
            </a:r>
            <a:r>
              <a:rPr lang="ru-RU" dirty="0" err="1" smtClean="0"/>
              <a:t>Києва</a:t>
            </a:r>
            <a:r>
              <a:rPr lang="ru-RU" dirty="0" smtClean="0"/>
              <a:t>. 2019-2023 роки»</a:t>
            </a:r>
          </a:p>
          <a:p>
            <a:r>
              <a:rPr lang="uk-UA" b="1" i="1" dirty="0" smtClean="0"/>
              <a:t>Граничний обсяг видатків                               – 98,2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       – 64,5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(бюджет розвитку)                                            – 24,6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(власні надходження)                                        – 9,1млн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endParaRPr lang="uk-UA" b="1" i="1" dirty="0" smtClean="0"/>
          </a:p>
          <a:p>
            <a:endParaRPr lang="uk-UA" b="1" i="1" dirty="0" smtClean="0"/>
          </a:p>
          <a:p>
            <a:endParaRPr lang="ru-RU" b="1" i="1" dirty="0"/>
          </a:p>
        </p:txBody>
      </p:sp>
      <p:pic>
        <p:nvPicPr>
          <p:cNvPr id="7" name="Picture 2" descr="Картинки по запросу культу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1512064" cy="15477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культу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57356" cy="1679002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785918" y="0"/>
            <a:ext cx="6518939" cy="11429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b">
              <a:spcBef>
                <a:spcPts val="0"/>
              </a:spcBef>
              <a:defRPr/>
            </a:pPr>
            <a:endParaRPr lang="uk-UA" sz="11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">
              <a:spcBef>
                <a:spcPts val="0"/>
              </a:spcBef>
              <a:defRPr/>
            </a:pPr>
            <a:r>
              <a:rPr lang="uk-UA" sz="1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і мистецтво</a:t>
            </a:r>
          </a:p>
          <a:p>
            <a:pPr algn="ctr" fontAlgn="b">
              <a:spcBef>
                <a:spcPts val="0"/>
              </a:spcBef>
              <a:defRPr/>
            </a:pPr>
            <a:endParaRPr lang="uk-UA" sz="11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">
              <a:spcBef>
                <a:spcPts val="0"/>
              </a:spcBef>
              <a:defRPr/>
            </a:pPr>
            <a:endParaRPr lang="uk-UA" sz="11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">
              <a:spcBef>
                <a:spcPts val="0"/>
              </a:spcBef>
              <a:defRPr/>
            </a:pP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95736" y="980728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Відділ культури, туризму та охорони культурної спадщини  Печерської  районної  в місті Києві державної адміністрації </a:t>
            </a:r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2060849"/>
            <a:ext cx="77768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Начальник відділу           -      Забіла Наталія Володимирівна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Мережа: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Бібліотеки			13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Інші заклади культури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(централізована бухгалтерія)            1</a:t>
            </a:r>
          </a:p>
          <a:p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r>
              <a:rPr lang="ru-RU" dirty="0" err="1" smtClean="0"/>
              <a:t>Реалізує</a:t>
            </a:r>
            <a:r>
              <a:rPr lang="ru-RU" dirty="0" smtClean="0"/>
              <a:t> МЦП: «</a:t>
            </a:r>
            <a:r>
              <a:rPr lang="ru-RU" dirty="0" err="1" smtClean="0"/>
              <a:t>Столична</a:t>
            </a:r>
            <a:r>
              <a:rPr lang="ru-RU" dirty="0" smtClean="0"/>
              <a:t> культура: на 2019-2021 роки»</a:t>
            </a:r>
          </a:p>
          <a:p>
            <a:r>
              <a:rPr lang="uk-UA" b="1" i="1" dirty="0" smtClean="0"/>
              <a:t>Граничний обсяг видатків                               – 23,6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       – 21,1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(бюджет розвитку)                                            – 2,2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(власні надходження)                                        – 0,3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endParaRPr lang="uk-UA" b="1" i="1" dirty="0" smtClean="0"/>
          </a:p>
        </p:txBody>
      </p:sp>
    </p:spTree>
    <p:extLst>
      <p:ext uri="{BB962C8B-B14F-4D97-AF65-F5344CB8AC3E}">
        <p14:creationId xmlns:p14="http://schemas.microsoft.com/office/powerpoint/2010/main" val="3950555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5715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Фізична культура і спорт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15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979712" cy="1794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2267744" y="908720"/>
            <a:ext cx="6244208" cy="720080"/>
          </a:xfrm>
        </p:spPr>
        <p:txBody>
          <a:bodyPr/>
          <a:lstStyle/>
          <a:p>
            <a:pPr algn="ctr"/>
            <a:r>
              <a:rPr lang="uk-UA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Управління освіти та інноваційного розвитку  Печерської  районної  в місті Києві державної адміністрації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827584" y="1844824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Начальник управління    - Копил-Філатова Тетяна Василівна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3568" y="2204864"/>
            <a:ext cx="77768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Мережа: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Дитячо-юнацькі спортивні школи			2</a:t>
            </a:r>
          </a:p>
          <a:p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b="1" i="1" dirty="0" smtClean="0"/>
              <a:t>Граничний обсяг видатків                         – 16,4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       – 16,3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(бюджет розвитку)                                            – 0,1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endParaRPr lang="uk-UA" b="1" i="1" dirty="0" smtClean="0"/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Відділ  молоді та спорту Печерської  районної  в місті Києві державної адміністрації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Начальник відділу – Кудрявцева Оксана  Станіславівна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Проведення  46 заходів</a:t>
            </a:r>
          </a:p>
          <a:p>
            <a:r>
              <a:rPr lang="uk-UA" b="1" i="1" dirty="0" smtClean="0"/>
              <a:t>Граничний обсяг видатків                               – 350 тис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       – 350 тис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ru-RU" dirty="0" err="1" smtClean="0"/>
              <a:t>Реалізують</a:t>
            </a:r>
            <a:r>
              <a:rPr lang="ru-RU" dirty="0" smtClean="0"/>
              <a:t>  МЦП: «Молодь та спорт </a:t>
            </a:r>
            <a:r>
              <a:rPr lang="ru-RU" dirty="0" err="1" smtClean="0"/>
              <a:t>столиці</a:t>
            </a:r>
            <a:r>
              <a:rPr lang="ru-RU" dirty="0" smtClean="0"/>
              <a:t>» на 2019-2021 роки»</a:t>
            </a:r>
          </a:p>
          <a:p>
            <a:endParaRPr lang="uk-UA" b="1" i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uk-UA" smtClean="0"/>
              <a:pPr/>
              <a:t>7</a:t>
            </a:fld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2B0BCB"/>
                </a:solidFill>
                <a:latin typeface="Times New Roman" pitchFamily="18" charset="0"/>
                <a:cs typeface="Times New Roman" pitchFamily="18" charset="0"/>
              </a:rPr>
              <a:t>Молодіжна політика</a:t>
            </a:r>
            <a:endParaRPr lang="uk-UA" sz="3200" b="1" dirty="0">
              <a:solidFill>
                <a:srgbClr val="2B0BC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2" descr="Картинки по запросу молодіжна політ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2147966" cy="1512168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771800" y="620688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Центр соціальних служб для сім'ї, дітей та молоді  Печерського  району  </a:t>
            </a:r>
            <a:endParaRPr lang="uk-UA" sz="2800" b="1" dirty="0" smtClean="0">
              <a:solidFill>
                <a:srgbClr val="2B0BC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627784" y="1412776"/>
            <a:ext cx="5184576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Директор центру   -   Янчук Олена Павлівна </a:t>
            </a:r>
            <a:endParaRPr lang="uk-UA" sz="2800" b="1" dirty="0" smtClean="0">
              <a:solidFill>
                <a:srgbClr val="2B0BC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9552" y="2276873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Мережа: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Клуби для підлітків за місцем проживання		12</a:t>
            </a:r>
          </a:p>
          <a:p>
            <a:endParaRPr lang="uk-UA" b="1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r>
              <a:rPr lang="ru-RU" dirty="0" err="1" smtClean="0"/>
              <a:t>Реалізує</a:t>
            </a:r>
            <a:r>
              <a:rPr lang="ru-RU" dirty="0" smtClean="0"/>
              <a:t> МЦП: «</a:t>
            </a:r>
            <a:r>
              <a:rPr lang="ru-RU" dirty="0" err="1" smtClean="0"/>
              <a:t>Діти</a:t>
            </a:r>
            <a:r>
              <a:rPr lang="ru-RU" dirty="0" smtClean="0"/>
              <a:t>. </a:t>
            </a:r>
            <a:r>
              <a:rPr lang="ru-RU" dirty="0" err="1" smtClean="0"/>
              <a:t>Сім'я</a:t>
            </a:r>
            <a:r>
              <a:rPr lang="ru-RU" dirty="0" smtClean="0"/>
              <a:t>. </a:t>
            </a:r>
            <a:r>
              <a:rPr lang="ru-RU" dirty="0" err="1" smtClean="0"/>
              <a:t>Столиця</a:t>
            </a:r>
            <a:r>
              <a:rPr lang="ru-RU" dirty="0" smtClean="0"/>
              <a:t> на 2019-2021 роки»</a:t>
            </a:r>
          </a:p>
          <a:p>
            <a:r>
              <a:rPr lang="uk-UA" dirty="0" smtClean="0"/>
              <a:t>	             </a:t>
            </a:r>
            <a:endParaRPr lang="ru-RU" dirty="0" smtClean="0"/>
          </a:p>
          <a:p>
            <a:r>
              <a:rPr lang="uk-UA" b="1" i="1" dirty="0" smtClean="0"/>
              <a:t>Граничний обсяг видатків                               – 11,4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       – 10,4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(бюджет розвитку)                                            – 1,0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соціальний захи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85786" cy="817933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uk-UA" smtClean="0"/>
              <a:pPr/>
              <a:t>8</a:t>
            </a:fld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42852"/>
            <a:ext cx="810213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2B0BCB"/>
                </a:solidFill>
                <a:latin typeface="Times New Roman" pitchFamily="18" charset="0"/>
                <a:cs typeface="Times New Roman" pitchFamily="18" charset="0"/>
              </a:rPr>
              <a:t>Соціальний захист та соціальне забезпечення</a:t>
            </a:r>
          </a:p>
          <a:p>
            <a:pPr algn="ctr"/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Управління праці та соціального захисту населення Печерської  районної  в місті Києві державної адміністрації </a:t>
            </a:r>
            <a:endParaRPr lang="uk-UA" sz="2800" b="1" dirty="0" smtClean="0">
              <a:solidFill>
                <a:srgbClr val="2B0BC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800" b="1" dirty="0">
              <a:solidFill>
                <a:srgbClr val="2B0BC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268760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Начальник управління           -      </a:t>
            </a:r>
            <a:r>
              <a:rPr lang="uk-UA" b="1" i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Мозгова</a:t>
            </a:r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Ольга Вікторівна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Мережа: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Територіальний центр соціального обслуговування		1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Громадські організації</a:t>
            </a:r>
          </a:p>
          <a:p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r>
              <a:rPr lang="ru-RU" dirty="0" err="1" smtClean="0"/>
              <a:t>Реалізує</a:t>
            </a:r>
            <a:r>
              <a:rPr lang="ru-RU" dirty="0" smtClean="0"/>
              <a:t> МЦП: «</a:t>
            </a:r>
            <a:r>
              <a:rPr lang="ru-RU" dirty="0" err="1" smtClean="0"/>
              <a:t>Турбота</a:t>
            </a:r>
            <a:r>
              <a:rPr lang="ru-RU" dirty="0" smtClean="0"/>
              <a:t>. </a:t>
            </a:r>
            <a:r>
              <a:rPr lang="ru-RU" dirty="0" err="1" smtClean="0"/>
              <a:t>Назустріч</a:t>
            </a:r>
            <a:r>
              <a:rPr lang="ru-RU" dirty="0" smtClean="0"/>
              <a:t> </a:t>
            </a:r>
            <a:r>
              <a:rPr lang="ru-RU" dirty="0" err="1" smtClean="0"/>
              <a:t>киянам</a:t>
            </a:r>
            <a:r>
              <a:rPr lang="ru-RU" dirty="0" smtClean="0"/>
              <a:t> 2019-2021 роки»</a:t>
            </a:r>
          </a:p>
          <a:p>
            <a:r>
              <a:rPr lang="uk-UA" dirty="0" smtClean="0"/>
              <a:t>	             </a:t>
            </a:r>
            <a:r>
              <a:rPr lang="ru-RU" dirty="0" smtClean="0"/>
              <a:t>«</a:t>
            </a:r>
            <a:r>
              <a:rPr lang="ru-RU" dirty="0" err="1" smtClean="0"/>
              <a:t>Соціальне</a:t>
            </a:r>
            <a:r>
              <a:rPr lang="ru-RU" dirty="0" smtClean="0"/>
              <a:t> партнерство» на 2019-2021 роки</a:t>
            </a:r>
          </a:p>
          <a:p>
            <a:r>
              <a:rPr lang="uk-UA" dirty="0" smtClean="0"/>
              <a:t>	</a:t>
            </a:r>
            <a:endParaRPr lang="ru-RU" dirty="0" smtClean="0"/>
          </a:p>
          <a:p>
            <a:r>
              <a:rPr lang="uk-UA" b="1" i="1" dirty="0" smtClean="0"/>
              <a:t>Граничний обсяг видатків                               – 31,3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       – 27,3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(бюджет розвитку)                                            – 4,0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endParaRPr lang="uk-UA" b="1" i="1" dirty="0" smtClean="0"/>
          </a:p>
          <a:p>
            <a:endParaRPr lang="uk-UA" b="1" i="1" dirty="0" smtClean="0"/>
          </a:p>
          <a:p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соціальний захи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785786" cy="817933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uk-UA" smtClean="0"/>
              <a:pPr/>
              <a:t>9</a:t>
            </a:fld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42852"/>
            <a:ext cx="810213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2B0BCB"/>
                </a:solidFill>
                <a:latin typeface="Times New Roman" pitchFamily="18" charset="0"/>
                <a:cs typeface="Times New Roman" pitchFamily="18" charset="0"/>
              </a:rPr>
              <a:t>Соціальний захист та соціальне забезпечення</a:t>
            </a:r>
          </a:p>
          <a:p>
            <a:pPr algn="ctr"/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Служба у справах дітей та сім'ї  Печерської  районної  </a:t>
            </a:r>
          </a:p>
          <a:p>
            <a:pPr algn="ctr"/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місті Києві державної адміністрації </a:t>
            </a:r>
            <a:endParaRPr lang="uk-UA" sz="2800" b="1" dirty="0" smtClean="0">
              <a:solidFill>
                <a:srgbClr val="2B0BC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800" b="1" dirty="0">
              <a:solidFill>
                <a:srgbClr val="2B0BC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268760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Начальник служби            -      Кравчук Оксана Геннадіївна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Мережа: </a:t>
            </a:r>
          </a:p>
          <a:p>
            <a:r>
              <a:rPr lang="uk-UA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Будинок сімейного типу 					1</a:t>
            </a:r>
          </a:p>
          <a:p>
            <a:r>
              <a:rPr lang="uk-UA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r>
              <a:rPr lang="ru-RU" dirty="0" err="1" smtClean="0"/>
              <a:t>Реалізує</a:t>
            </a:r>
            <a:r>
              <a:rPr lang="ru-RU" dirty="0" smtClean="0"/>
              <a:t> МЦП: «</a:t>
            </a:r>
            <a:r>
              <a:rPr lang="ru-RU" dirty="0" err="1" smtClean="0"/>
              <a:t>Діти</a:t>
            </a:r>
            <a:r>
              <a:rPr lang="ru-RU" dirty="0" smtClean="0"/>
              <a:t>. </a:t>
            </a:r>
            <a:r>
              <a:rPr lang="ru-RU" dirty="0" err="1" smtClean="0"/>
              <a:t>Сім'я</a:t>
            </a:r>
            <a:r>
              <a:rPr lang="ru-RU" dirty="0" smtClean="0"/>
              <a:t>. </a:t>
            </a:r>
            <a:r>
              <a:rPr lang="ru-RU" dirty="0" err="1" smtClean="0"/>
              <a:t>Столиця</a:t>
            </a:r>
            <a:r>
              <a:rPr lang="ru-RU" dirty="0" smtClean="0"/>
              <a:t> на 2019-2021 роки» </a:t>
            </a:r>
            <a:r>
              <a:rPr lang="uk-UA" dirty="0" smtClean="0"/>
              <a:t>	</a:t>
            </a:r>
            <a:endParaRPr lang="ru-RU" dirty="0" smtClean="0"/>
          </a:p>
          <a:p>
            <a:r>
              <a:rPr lang="uk-UA" b="1" i="1" dirty="0" smtClean="0"/>
              <a:t>Граничний обсяг видатків                               – 0,6 тис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r>
              <a:rPr lang="uk-UA" b="1" i="1" dirty="0" smtClean="0"/>
              <a:t>у т.ч. :</a:t>
            </a:r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загального фонду                             – 0,3 тис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pPr>
              <a:buFont typeface="Wingdings" pitchFamily="2" charset="2"/>
              <a:buChar char="§"/>
            </a:pPr>
            <a:r>
              <a:rPr lang="uk-UA" b="1" i="1" dirty="0" smtClean="0"/>
              <a:t>видатки спеціального фонду </a:t>
            </a:r>
          </a:p>
          <a:p>
            <a:r>
              <a:rPr lang="uk-UA" b="1" i="1" dirty="0" smtClean="0"/>
              <a:t>(бюджет розвитку)                                            – 0,3 </a:t>
            </a:r>
            <a:r>
              <a:rPr lang="uk-UA" b="1" i="1" dirty="0" err="1" smtClean="0"/>
              <a:t>млн</a:t>
            </a:r>
            <a:r>
              <a:rPr lang="uk-UA" b="1" i="1" dirty="0" smtClean="0"/>
              <a:t> </a:t>
            </a:r>
            <a:r>
              <a:rPr lang="uk-UA" b="1" i="1" dirty="0" err="1" smtClean="0"/>
              <a:t>грн</a:t>
            </a:r>
            <a:endParaRPr lang="uk-UA" b="1" i="1" dirty="0" smtClean="0"/>
          </a:p>
          <a:p>
            <a:endParaRPr lang="uk-UA" b="1" i="1" dirty="0" smtClean="0"/>
          </a:p>
          <a:p>
            <a:endParaRPr lang="uk-UA" b="1" i="1" dirty="0" smtClean="0"/>
          </a:p>
          <a:p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1601</TotalTime>
  <Words>529</Words>
  <Application>Microsoft Office PowerPoint</Application>
  <PresentationFormat>Екран (4:3)</PresentationFormat>
  <Paragraphs>169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Эркер</vt:lpstr>
      <vt:lpstr>Презентація PowerPoint</vt:lpstr>
      <vt:lpstr>Презентація PowerPoint</vt:lpstr>
      <vt:lpstr>     ОСВІТА</vt:lpstr>
      <vt:lpstr>     ОСВІТА</vt:lpstr>
      <vt:lpstr>Презентація PowerPoint</vt:lpstr>
      <vt:lpstr>Фізична культура і спорт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Комунальне господарство</vt:lpstr>
      <vt:lpstr>Житлове господарство</vt:lpstr>
      <vt:lpstr>КАПІТАЛЬНІ ВКЛАДЕННЯ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 Петрівна Василиненко</dc:creator>
  <cp:lastModifiedBy>Малич Гліб Артурович</cp:lastModifiedBy>
  <cp:revision>403</cp:revision>
  <cp:lastPrinted>2019-10-23T08:25:12Z</cp:lastPrinted>
  <dcterms:created xsi:type="dcterms:W3CDTF">2017-11-08T16:56:42Z</dcterms:created>
  <dcterms:modified xsi:type="dcterms:W3CDTF">2019-10-23T08:35:14Z</dcterms:modified>
</cp:coreProperties>
</file>